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3" r:id="rId3"/>
    <p:sldId id="277" r:id="rId4"/>
    <p:sldId id="300" r:id="rId5"/>
    <p:sldId id="284" r:id="rId6"/>
    <p:sldId id="269" r:id="rId7"/>
    <p:sldId id="283" r:id="rId8"/>
    <p:sldId id="273" r:id="rId9"/>
    <p:sldId id="301" r:id="rId10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16D9F66E-5EB9-4882-86FB-DCBF35E3C3E4}" styleName="Средний стиль 4 -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4660"/>
  </p:normalViewPr>
  <p:slideViewPr>
    <p:cSldViewPr>
      <p:cViewPr>
        <p:scale>
          <a:sx n="70" d="100"/>
          <a:sy n="70" d="100"/>
        </p:scale>
        <p:origin x="-514" y="-27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8.jpeg"/><Relationship Id="rId4" Type="http://schemas.openxmlformats.org/officeDocument/2006/relationships/image" Target="../media/image7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K:\ProPowerPoint\Шаблоны\В работе\FruktDieta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5" name="Group 199"/>
          <p:cNvGrpSpPr>
            <a:grpSpLocks/>
          </p:cNvGrpSpPr>
          <p:nvPr/>
        </p:nvGrpSpPr>
        <p:grpSpPr bwMode="auto">
          <a:xfrm>
            <a:off x="3197225" y="0"/>
            <a:ext cx="547688" cy="990600"/>
            <a:chOff x="768" y="1700"/>
            <a:chExt cx="405" cy="2620"/>
          </a:xfrm>
        </p:grpSpPr>
        <p:sp>
          <p:nvSpPr>
            <p:cNvPr id="6" name="Rectangle 200"/>
            <p:cNvSpPr>
              <a:spLocks noChangeArrowheads="1"/>
            </p:cNvSpPr>
            <p:nvPr/>
          </p:nvSpPr>
          <p:spPr bwMode="gray">
            <a:xfrm>
              <a:off x="768" y="1700"/>
              <a:ext cx="95" cy="2620"/>
            </a:xfrm>
            <a:prstGeom prst="rect">
              <a:avLst/>
            </a:prstGeom>
            <a:solidFill>
              <a:srgbClr val="FFFFFF">
                <a:alpha val="39999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7" name="Rectangle 201"/>
            <p:cNvSpPr>
              <a:spLocks noChangeArrowheads="1"/>
            </p:cNvSpPr>
            <p:nvPr/>
          </p:nvSpPr>
          <p:spPr bwMode="gray">
            <a:xfrm>
              <a:off x="912" y="1700"/>
              <a:ext cx="261" cy="2620"/>
            </a:xfrm>
            <a:prstGeom prst="rect">
              <a:avLst/>
            </a:prstGeom>
            <a:solidFill>
              <a:srgbClr val="FFFFFF">
                <a:alpha val="39999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  <a:latin typeface="Arial" charset="0"/>
              </a:endParaRPr>
            </a:p>
          </p:txBody>
        </p:sp>
      </p:grpSp>
      <p:grpSp>
        <p:nvGrpSpPr>
          <p:cNvPr id="8" name="Group 254"/>
          <p:cNvGrpSpPr>
            <a:grpSpLocks/>
          </p:cNvGrpSpPr>
          <p:nvPr/>
        </p:nvGrpSpPr>
        <p:grpSpPr bwMode="auto">
          <a:xfrm>
            <a:off x="-11113" y="203200"/>
            <a:ext cx="9155113" cy="547688"/>
            <a:chOff x="-7" y="403"/>
            <a:chExt cx="5767" cy="345"/>
          </a:xfrm>
        </p:grpSpPr>
        <p:grpSp>
          <p:nvGrpSpPr>
            <p:cNvPr id="9" name="Group 219"/>
            <p:cNvGrpSpPr>
              <a:grpSpLocks/>
            </p:cNvGrpSpPr>
            <p:nvPr/>
          </p:nvGrpSpPr>
          <p:grpSpPr bwMode="auto">
            <a:xfrm rot="5400000">
              <a:off x="488" y="-92"/>
              <a:ext cx="345" cy="1336"/>
              <a:chOff x="768" y="1700"/>
              <a:chExt cx="405" cy="2620"/>
            </a:xfrm>
          </p:grpSpPr>
          <p:sp>
            <p:nvSpPr>
              <p:cNvPr id="13" name="Rectangle 220"/>
              <p:cNvSpPr>
                <a:spLocks noChangeArrowheads="1"/>
              </p:cNvSpPr>
              <p:nvPr/>
            </p:nvSpPr>
            <p:spPr bwMode="gray">
              <a:xfrm>
                <a:off x="768" y="1700"/>
                <a:ext cx="95" cy="2620"/>
              </a:xfrm>
              <a:prstGeom prst="rect">
                <a:avLst/>
              </a:prstGeom>
              <a:solidFill>
                <a:srgbClr val="FDD903">
                  <a:alpha val="30196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>
                  <a:solidFill>
                    <a:srgbClr val="000000"/>
                  </a:solidFill>
                  <a:latin typeface="Arial" charset="0"/>
                </a:endParaRPr>
              </a:p>
            </p:txBody>
          </p:sp>
          <p:sp>
            <p:nvSpPr>
              <p:cNvPr id="14" name="Rectangle 221"/>
              <p:cNvSpPr>
                <a:spLocks noChangeArrowheads="1"/>
              </p:cNvSpPr>
              <p:nvPr/>
            </p:nvSpPr>
            <p:spPr bwMode="gray">
              <a:xfrm>
                <a:off x="912" y="1700"/>
                <a:ext cx="261" cy="2620"/>
              </a:xfrm>
              <a:prstGeom prst="rect">
                <a:avLst/>
              </a:prstGeom>
              <a:solidFill>
                <a:srgbClr val="FDD903">
                  <a:alpha val="30196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>
                  <a:solidFill>
                    <a:srgbClr val="000000"/>
                  </a:solidFill>
                  <a:latin typeface="Arial" charset="0"/>
                </a:endParaRPr>
              </a:p>
            </p:txBody>
          </p:sp>
        </p:grpSp>
        <p:grpSp>
          <p:nvGrpSpPr>
            <p:cNvPr id="10" name="Group 245"/>
            <p:cNvGrpSpPr>
              <a:grpSpLocks/>
            </p:cNvGrpSpPr>
            <p:nvPr/>
          </p:nvGrpSpPr>
          <p:grpSpPr bwMode="auto">
            <a:xfrm rot="5400000">
              <a:off x="3397" y="-1615"/>
              <a:ext cx="345" cy="4381"/>
              <a:chOff x="768" y="1700"/>
              <a:chExt cx="405" cy="2620"/>
            </a:xfrm>
          </p:grpSpPr>
          <p:sp>
            <p:nvSpPr>
              <p:cNvPr id="11" name="Rectangle 246"/>
              <p:cNvSpPr>
                <a:spLocks noChangeArrowheads="1"/>
              </p:cNvSpPr>
              <p:nvPr/>
            </p:nvSpPr>
            <p:spPr bwMode="gray">
              <a:xfrm>
                <a:off x="768" y="1700"/>
                <a:ext cx="95" cy="2620"/>
              </a:xfrm>
              <a:prstGeom prst="rect">
                <a:avLst/>
              </a:prstGeom>
              <a:solidFill>
                <a:srgbClr val="FFFFFF">
                  <a:alpha val="39999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>
                  <a:solidFill>
                    <a:srgbClr val="000000"/>
                  </a:solidFill>
                  <a:latin typeface="Arial" charset="0"/>
                </a:endParaRPr>
              </a:p>
            </p:txBody>
          </p:sp>
          <p:sp>
            <p:nvSpPr>
              <p:cNvPr id="12" name="Rectangle 247"/>
              <p:cNvSpPr>
                <a:spLocks noChangeArrowheads="1"/>
              </p:cNvSpPr>
              <p:nvPr/>
            </p:nvSpPr>
            <p:spPr bwMode="gray">
              <a:xfrm>
                <a:off x="912" y="1700"/>
                <a:ext cx="261" cy="2620"/>
              </a:xfrm>
              <a:prstGeom prst="rect">
                <a:avLst/>
              </a:prstGeom>
              <a:solidFill>
                <a:srgbClr val="FFFFFF">
                  <a:alpha val="39999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>
                  <a:solidFill>
                    <a:srgbClr val="000000"/>
                  </a:solidFill>
                  <a:latin typeface="Arial" charset="0"/>
                </a:endParaRPr>
              </a:p>
            </p:txBody>
          </p:sp>
        </p:grpSp>
      </p:grpSp>
      <p:grpSp>
        <p:nvGrpSpPr>
          <p:cNvPr id="15" name="Group 203"/>
          <p:cNvGrpSpPr>
            <a:grpSpLocks/>
          </p:cNvGrpSpPr>
          <p:nvPr/>
        </p:nvGrpSpPr>
        <p:grpSpPr bwMode="auto">
          <a:xfrm>
            <a:off x="5392738" y="0"/>
            <a:ext cx="547687" cy="990600"/>
            <a:chOff x="768" y="1700"/>
            <a:chExt cx="405" cy="2620"/>
          </a:xfrm>
        </p:grpSpPr>
        <p:sp>
          <p:nvSpPr>
            <p:cNvPr id="16" name="Rectangle 204"/>
            <p:cNvSpPr>
              <a:spLocks noChangeArrowheads="1"/>
            </p:cNvSpPr>
            <p:nvPr/>
          </p:nvSpPr>
          <p:spPr bwMode="gray">
            <a:xfrm>
              <a:off x="768" y="1700"/>
              <a:ext cx="95" cy="2620"/>
            </a:xfrm>
            <a:prstGeom prst="rect">
              <a:avLst/>
            </a:prstGeom>
            <a:solidFill>
              <a:srgbClr val="FFFFFF">
                <a:alpha val="39999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17" name="Rectangle 205"/>
            <p:cNvSpPr>
              <a:spLocks noChangeArrowheads="1"/>
            </p:cNvSpPr>
            <p:nvPr/>
          </p:nvSpPr>
          <p:spPr bwMode="gray">
            <a:xfrm>
              <a:off x="912" y="1700"/>
              <a:ext cx="261" cy="2620"/>
            </a:xfrm>
            <a:prstGeom prst="rect">
              <a:avLst/>
            </a:prstGeom>
            <a:solidFill>
              <a:srgbClr val="FFFFFF">
                <a:alpha val="39999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  <a:latin typeface="Arial" charset="0"/>
              </a:endParaRPr>
            </a:p>
          </p:txBody>
        </p:sp>
      </p:grpSp>
      <p:grpSp>
        <p:nvGrpSpPr>
          <p:cNvPr id="18" name="Group 181"/>
          <p:cNvGrpSpPr>
            <a:grpSpLocks/>
          </p:cNvGrpSpPr>
          <p:nvPr/>
        </p:nvGrpSpPr>
        <p:grpSpPr bwMode="auto">
          <a:xfrm rot="10800000">
            <a:off x="142875" y="-7938"/>
            <a:ext cx="461963" cy="6858001"/>
            <a:chOff x="768" y="1700"/>
            <a:chExt cx="405" cy="2620"/>
          </a:xfrm>
        </p:grpSpPr>
        <p:sp>
          <p:nvSpPr>
            <p:cNvPr id="19" name="Rectangle 182"/>
            <p:cNvSpPr>
              <a:spLocks noChangeArrowheads="1"/>
            </p:cNvSpPr>
            <p:nvPr/>
          </p:nvSpPr>
          <p:spPr bwMode="gray">
            <a:xfrm>
              <a:off x="768" y="1700"/>
              <a:ext cx="95" cy="2620"/>
            </a:xfrm>
            <a:prstGeom prst="rect">
              <a:avLst/>
            </a:prstGeom>
            <a:solidFill>
              <a:srgbClr val="FDD903">
                <a:alpha val="30196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20" name="Rectangle 183"/>
            <p:cNvSpPr>
              <a:spLocks noChangeArrowheads="1"/>
            </p:cNvSpPr>
            <p:nvPr/>
          </p:nvSpPr>
          <p:spPr bwMode="gray">
            <a:xfrm>
              <a:off x="912" y="1700"/>
              <a:ext cx="261" cy="2620"/>
            </a:xfrm>
            <a:prstGeom prst="rect">
              <a:avLst/>
            </a:prstGeom>
            <a:solidFill>
              <a:srgbClr val="FDD903">
                <a:alpha val="30196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  <a:latin typeface="Arial" charset="0"/>
              </a:endParaRPr>
            </a:p>
          </p:txBody>
        </p:sp>
      </p:grpSp>
      <p:grpSp>
        <p:nvGrpSpPr>
          <p:cNvPr id="21" name="Group 215"/>
          <p:cNvGrpSpPr>
            <a:grpSpLocks/>
          </p:cNvGrpSpPr>
          <p:nvPr/>
        </p:nvGrpSpPr>
        <p:grpSpPr bwMode="auto">
          <a:xfrm>
            <a:off x="7853363" y="0"/>
            <a:ext cx="547687" cy="990600"/>
            <a:chOff x="768" y="1700"/>
            <a:chExt cx="405" cy="2620"/>
          </a:xfrm>
        </p:grpSpPr>
        <p:sp>
          <p:nvSpPr>
            <p:cNvPr id="22" name="Rectangle 216"/>
            <p:cNvSpPr>
              <a:spLocks noChangeArrowheads="1"/>
            </p:cNvSpPr>
            <p:nvPr/>
          </p:nvSpPr>
          <p:spPr bwMode="gray">
            <a:xfrm>
              <a:off x="768" y="1700"/>
              <a:ext cx="95" cy="2620"/>
            </a:xfrm>
            <a:prstGeom prst="rect">
              <a:avLst/>
            </a:prstGeom>
            <a:solidFill>
              <a:srgbClr val="FFFFFF">
                <a:alpha val="39999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23" name="Rectangle 217"/>
            <p:cNvSpPr>
              <a:spLocks noChangeArrowheads="1"/>
            </p:cNvSpPr>
            <p:nvPr/>
          </p:nvSpPr>
          <p:spPr bwMode="gray">
            <a:xfrm>
              <a:off x="912" y="1700"/>
              <a:ext cx="261" cy="2620"/>
            </a:xfrm>
            <a:prstGeom prst="rect">
              <a:avLst/>
            </a:prstGeom>
            <a:solidFill>
              <a:srgbClr val="FFFFFF">
                <a:alpha val="39999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  <a:latin typeface="Arial" charset="0"/>
              </a:endParaRPr>
            </a:p>
          </p:txBody>
        </p:sp>
      </p:grpSp>
      <p:grpSp>
        <p:nvGrpSpPr>
          <p:cNvPr id="24" name="Group 195"/>
          <p:cNvGrpSpPr>
            <a:grpSpLocks/>
          </p:cNvGrpSpPr>
          <p:nvPr/>
        </p:nvGrpSpPr>
        <p:grpSpPr bwMode="auto">
          <a:xfrm>
            <a:off x="1225550" y="0"/>
            <a:ext cx="547688" cy="6858000"/>
            <a:chOff x="768" y="1700"/>
            <a:chExt cx="405" cy="2620"/>
          </a:xfrm>
        </p:grpSpPr>
        <p:sp>
          <p:nvSpPr>
            <p:cNvPr id="25" name="Rectangle 196"/>
            <p:cNvSpPr>
              <a:spLocks noChangeArrowheads="1"/>
            </p:cNvSpPr>
            <p:nvPr/>
          </p:nvSpPr>
          <p:spPr bwMode="gray">
            <a:xfrm>
              <a:off x="768" y="1700"/>
              <a:ext cx="95" cy="2620"/>
            </a:xfrm>
            <a:prstGeom prst="rect">
              <a:avLst/>
            </a:prstGeom>
            <a:solidFill>
              <a:srgbClr val="FDD903">
                <a:alpha val="30196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26" name="Rectangle 197"/>
            <p:cNvSpPr>
              <a:spLocks noChangeArrowheads="1"/>
            </p:cNvSpPr>
            <p:nvPr/>
          </p:nvSpPr>
          <p:spPr bwMode="gray">
            <a:xfrm>
              <a:off x="912" y="1700"/>
              <a:ext cx="261" cy="2620"/>
            </a:xfrm>
            <a:prstGeom prst="rect">
              <a:avLst/>
            </a:prstGeom>
            <a:solidFill>
              <a:srgbClr val="FDD903">
                <a:alpha val="30196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  <a:latin typeface="Arial" charset="0"/>
              </a:endParaRPr>
            </a:p>
          </p:txBody>
        </p:sp>
      </p:grpSp>
      <p:grpSp>
        <p:nvGrpSpPr>
          <p:cNvPr id="27" name="Group 233"/>
          <p:cNvGrpSpPr>
            <a:grpSpLocks/>
          </p:cNvGrpSpPr>
          <p:nvPr/>
        </p:nvGrpSpPr>
        <p:grpSpPr bwMode="auto">
          <a:xfrm rot="5400000">
            <a:off x="775494" y="3061493"/>
            <a:ext cx="547688" cy="2120901"/>
            <a:chOff x="768" y="1700"/>
            <a:chExt cx="405" cy="2620"/>
          </a:xfrm>
        </p:grpSpPr>
        <p:sp>
          <p:nvSpPr>
            <p:cNvPr id="28" name="Rectangle 234"/>
            <p:cNvSpPr>
              <a:spLocks noChangeArrowheads="1"/>
            </p:cNvSpPr>
            <p:nvPr/>
          </p:nvSpPr>
          <p:spPr bwMode="gray">
            <a:xfrm>
              <a:off x="768" y="1700"/>
              <a:ext cx="95" cy="2620"/>
            </a:xfrm>
            <a:prstGeom prst="rect">
              <a:avLst/>
            </a:prstGeom>
            <a:solidFill>
              <a:srgbClr val="FDD903">
                <a:alpha val="30196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29" name="Rectangle 235"/>
            <p:cNvSpPr>
              <a:spLocks noChangeArrowheads="1"/>
            </p:cNvSpPr>
            <p:nvPr/>
          </p:nvSpPr>
          <p:spPr bwMode="gray">
            <a:xfrm>
              <a:off x="912" y="1700"/>
              <a:ext cx="261" cy="2620"/>
            </a:xfrm>
            <a:prstGeom prst="rect">
              <a:avLst/>
            </a:prstGeom>
            <a:solidFill>
              <a:srgbClr val="FDD903">
                <a:alpha val="30196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  <a:latin typeface="Arial" charset="0"/>
              </a:endParaRPr>
            </a:p>
          </p:txBody>
        </p:sp>
      </p:grpSp>
      <p:grpSp>
        <p:nvGrpSpPr>
          <p:cNvPr id="30" name="Group 237"/>
          <p:cNvGrpSpPr>
            <a:grpSpLocks/>
          </p:cNvGrpSpPr>
          <p:nvPr/>
        </p:nvGrpSpPr>
        <p:grpSpPr bwMode="auto">
          <a:xfrm rot="5400000">
            <a:off x="775494" y="4414043"/>
            <a:ext cx="547688" cy="2120901"/>
            <a:chOff x="768" y="1700"/>
            <a:chExt cx="405" cy="2620"/>
          </a:xfrm>
        </p:grpSpPr>
        <p:sp>
          <p:nvSpPr>
            <p:cNvPr id="31" name="Rectangle 238"/>
            <p:cNvSpPr>
              <a:spLocks noChangeArrowheads="1"/>
            </p:cNvSpPr>
            <p:nvPr/>
          </p:nvSpPr>
          <p:spPr bwMode="gray">
            <a:xfrm>
              <a:off x="768" y="1700"/>
              <a:ext cx="95" cy="2620"/>
            </a:xfrm>
            <a:prstGeom prst="rect">
              <a:avLst/>
            </a:prstGeom>
            <a:solidFill>
              <a:srgbClr val="FDD903">
                <a:alpha val="30196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32" name="Rectangle 239"/>
            <p:cNvSpPr>
              <a:spLocks noChangeArrowheads="1"/>
            </p:cNvSpPr>
            <p:nvPr/>
          </p:nvSpPr>
          <p:spPr bwMode="gray">
            <a:xfrm>
              <a:off x="912" y="1700"/>
              <a:ext cx="261" cy="2620"/>
            </a:xfrm>
            <a:prstGeom prst="rect">
              <a:avLst/>
            </a:prstGeom>
            <a:solidFill>
              <a:srgbClr val="FDD903">
                <a:alpha val="30196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  <a:latin typeface="Arial" charset="0"/>
              </a:endParaRPr>
            </a:p>
          </p:txBody>
        </p:sp>
      </p:grpSp>
      <p:pic>
        <p:nvPicPr>
          <p:cNvPr id="33" name="Picture 3" descr="C:\Documents and Settings\Admin\Рабочий стол\fruits020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3" y="4097338"/>
            <a:ext cx="3589338" cy="2787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213" y="966788"/>
            <a:ext cx="8459787" cy="2289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5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188" y="1073150"/>
            <a:ext cx="8297862" cy="2076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809516" y="3307336"/>
            <a:ext cx="6260232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465389" y="5118046"/>
            <a:ext cx="6400800" cy="553616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637083740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879935022"/>
      </p:ext>
    </p:extLst>
  </p:cSld>
  <p:clrMapOvr>
    <a:masterClrMapping/>
  </p:clrMapOvr>
  <p:transition spd="slow">
    <p:pull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/>
          <a:lstStyle/>
          <a:p>
            <a:fld id="{B4C71EC6-210F-42DE-9C53-41977AD35B3D}" type="datetimeFigureOut">
              <a:rPr lang="ru-RU" smtClean="0"/>
              <a:pPr/>
              <a:t>18.03.2021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1.jpeg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7" descr="K:\ProPowerPoint\Шаблоны\В работе\FruktDietaSlide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9525"/>
            <a:ext cx="9144000" cy="6867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Заголовок 1"/>
          <p:cNvSpPr>
            <a:spLocks noGrp="1"/>
          </p:cNvSpPr>
          <p:nvPr>
            <p:ph type="title"/>
          </p:nvPr>
        </p:nvSpPr>
        <p:spPr bwMode="auto">
          <a:xfrm>
            <a:off x="1403350" y="333375"/>
            <a:ext cx="6408738" cy="935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8" name="Текст 2"/>
          <p:cNvSpPr>
            <a:spLocks noGrp="1"/>
          </p:cNvSpPr>
          <p:nvPr>
            <p:ph type="body" idx="1"/>
          </p:nvPr>
        </p:nvSpPr>
        <p:spPr bwMode="auto">
          <a:xfrm>
            <a:off x="1331913" y="1600200"/>
            <a:ext cx="7561262" cy="5068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grpSp>
        <p:nvGrpSpPr>
          <p:cNvPr id="8" name="Group 80"/>
          <p:cNvGrpSpPr>
            <a:grpSpLocks/>
          </p:cNvGrpSpPr>
          <p:nvPr/>
        </p:nvGrpSpPr>
        <p:grpSpPr bwMode="auto">
          <a:xfrm>
            <a:off x="152400" y="0"/>
            <a:ext cx="457200" cy="6858000"/>
            <a:chOff x="768" y="1700"/>
            <a:chExt cx="405" cy="2620"/>
          </a:xfrm>
        </p:grpSpPr>
        <p:sp>
          <p:nvSpPr>
            <p:cNvPr id="1053" name="Rectangle 81"/>
            <p:cNvSpPr>
              <a:spLocks noChangeArrowheads="1"/>
            </p:cNvSpPr>
            <p:nvPr/>
          </p:nvSpPr>
          <p:spPr bwMode="gray">
            <a:xfrm>
              <a:off x="768" y="1700"/>
              <a:ext cx="95" cy="2620"/>
            </a:xfrm>
            <a:prstGeom prst="rect">
              <a:avLst/>
            </a:prstGeom>
            <a:solidFill>
              <a:srgbClr val="FDD903">
                <a:alpha val="30196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1054" name="Rectangle 82"/>
            <p:cNvSpPr>
              <a:spLocks noChangeArrowheads="1"/>
            </p:cNvSpPr>
            <p:nvPr/>
          </p:nvSpPr>
          <p:spPr bwMode="gray">
            <a:xfrm>
              <a:off x="912" y="1700"/>
              <a:ext cx="261" cy="2620"/>
            </a:xfrm>
            <a:prstGeom prst="rect">
              <a:avLst/>
            </a:prstGeom>
            <a:solidFill>
              <a:srgbClr val="FDD903">
                <a:alpha val="30196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  <a:latin typeface="Arial" charset="0"/>
              </a:endParaRPr>
            </a:p>
          </p:txBody>
        </p:sp>
      </p:grpSp>
      <p:grpSp>
        <p:nvGrpSpPr>
          <p:cNvPr id="11" name="Group 89"/>
          <p:cNvGrpSpPr>
            <a:grpSpLocks/>
          </p:cNvGrpSpPr>
          <p:nvPr/>
        </p:nvGrpSpPr>
        <p:grpSpPr bwMode="auto">
          <a:xfrm>
            <a:off x="1905000" y="0"/>
            <a:ext cx="642938" cy="285750"/>
            <a:chOff x="768" y="1700"/>
            <a:chExt cx="405" cy="2620"/>
          </a:xfrm>
        </p:grpSpPr>
        <p:sp>
          <p:nvSpPr>
            <p:cNvPr id="1051" name="Rectangle 90"/>
            <p:cNvSpPr>
              <a:spLocks noChangeArrowheads="1"/>
            </p:cNvSpPr>
            <p:nvPr/>
          </p:nvSpPr>
          <p:spPr bwMode="gray">
            <a:xfrm>
              <a:off x="768" y="1700"/>
              <a:ext cx="95" cy="2620"/>
            </a:xfrm>
            <a:prstGeom prst="rect">
              <a:avLst/>
            </a:prstGeom>
            <a:solidFill>
              <a:srgbClr val="FFFFFF">
                <a:alpha val="50195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1052" name="Rectangle 91"/>
            <p:cNvSpPr>
              <a:spLocks noChangeArrowheads="1"/>
            </p:cNvSpPr>
            <p:nvPr/>
          </p:nvSpPr>
          <p:spPr bwMode="gray">
            <a:xfrm>
              <a:off x="912" y="1700"/>
              <a:ext cx="261" cy="2620"/>
            </a:xfrm>
            <a:prstGeom prst="rect">
              <a:avLst/>
            </a:prstGeom>
            <a:solidFill>
              <a:srgbClr val="FFFFFF">
                <a:alpha val="50195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  <a:latin typeface="Arial" charset="0"/>
              </a:endParaRPr>
            </a:p>
          </p:txBody>
        </p:sp>
      </p:grpSp>
      <p:grpSp>
        <p:nvGrpSpPr>
          <p:cNvPr id="14" name="Group 92"/>
          <p:cNvGrpSpPr>
            <a:grpSpLocks/>
          </p:cNvGrpSpPr>
          <p:nvPr/>
        </p:nvGrpSpPr>
        <p:grpSpPr bwMode="auto">
          <a:xfrm>
            <a:off x="3810000" y="0"/>
            <a:ext cx="642938" cy="285750"/>
            <a:chOff x="768" y="1700"/>
            <a:chExt cx="405" cy="2620"/>
          </a:xfrm>
        </p:grpSpPr>
        <p:sp>
          <p:nvSpPr>
            <p:cNvPr id="1049" name="Rectangle 93"/>
            <p:cNvSpPr>
              <a:spLocks noChangeArrowheads="1"/>
            </p:cNvSpPr>
            <p:nvPr/>
          </p:nvSpPr>
          <p:spPr bwMode="gray">
            <a:xfrm>
              <a:off x="768" y="1700"/>
              <a:ext cx="95" cy="2620"/>
            </a:xfrm>
            <a:prstGeom prst="rect">
              <a:avLst/>
            </a:prstGeom>
            <a:solidFill>
              <a:srgbClr val="FFFFFF">
                <a:alpha val="50195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1050" name="Rectangle 94"/>
            <p:cNvSpPr>
              <a:spLocks noChangeArrowheads="1"/>
            </p:cNvSpPr>
            <p:nvPr/>
          </p:nvSpPr>
          <p:spPr bwMode="gray">
            <a:xfrm>
              <a:off x="912" y="1700"/>
              <a:ext cx="261" cy="2620"/>
            </a:xfrm>
            <a:prstGeom prst="rect">
              <a:avLst/>
            </a:prstGeom>
            <a:solidFill>
              <a:srgbClr val="FFFFFF">
                <a:alpha val="50195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  <a:latin typeface="Arial" charset="0"/>
              </a:endParaRPr>
            </a:p>
          </p:txBody>
        </p:sp>
      </p:grpSp>
      <p:grpSp>
        <p:nvGrpSpPr>
          <p:cNvPr id="17" name="Group 95"/>
          <p:cNvGrpSpPr>
            <a:grpSpLocks/>
          </p:cNvGrpSpPr>
          <p:nvPr/>
        </p:nvGrpSpPr>
        <p:grpSpPr bwMode="auto">
          <a:xfrm>
            <a:off x="5791200" y="0"/>
            <a:ext cx="642938" cy="285750"/>
            <a:chOff x="768" y="1700"/>
            <a:chExt cx="405" cy="2620"/>
          </a:xfrm>
        </p:grpSpPr>
        <p:sp>
          <p:nvSpPr>
            <p:cNvPr id="1047" name="Rectangle 96"/>
            <p:cNvSpPr>
              <a:spLocks noChangeArrowheads="1"/>
            </p:cNvSpPr>
            <p:nvPr/>
          </p:nvSpPr>
          <p:spPr bwMode="gray">
            <a:xfrm>
              <a:off x="768" y="1700"/>
              <a:ext cx="95" cy="2620"/>
            </a:xfrm>
            <a:prstGeom prst="rect">
              <a:avLst/>
            </a:prstGeom>
            <a:solidFill>
              <a:srgbClr val="FFFFFF">
                <a:alpha val="50195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1048" name="Rectangle 97"/>
            <p:cNvSpPr>
              <a:spLocks noChangeArrowheads="1"/>
            </p:cNvSpPr>
            <p:nvPr/>
          </p:nvSpPr>
          <p:spPr bwMode="gray">
            <a:xfrm>
              <a:off x="912" y="1700"/>
              <a:ext cx="261" cy="2620"/>
            </a:xfrm>
            <a:prstGeom prst="rect">
              <a:avLst/>
            </a:prstGeom>
            <a:solidFill>
              <a:srgbClr val="FFFFFF">
                <a:alpha val="50195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  <a:latin typeface="Arial" charset="0"/>
              </a:endParaRPr>
            </a:p>
          </p:txBody>
        </p:sp>
      </p:grpSp>
      <p:grpSp>
        <p:nvGrpSpPr>
          <p:cNvPr id="1033" name="Group 98"/>
          <p:cNvGrpSpPr>
            <a:grpSpLocks/>
          </p:cNvGrpSpPr>
          <p:nvPr/>
        </p:nvGrpSpPr>
        <p:grpSpPr bwMode="auto">
          <a:xfrm>
            <a:off x="8283575" y="-9525"/>
            <a:ext cx="642938" cy="304800"/>
            <a:chOff x="768" y="1700"/>
            <a:chExt cx="405" cy="2620"/>
          </a:xfrm>
        </p:grpSpPr>
        <p:sp>
          <p:nvSpPr>
            <p:cNvPr id="1045" name="Rectangle 99"/>
            <p:cNvSpPr>
              <a:spLocks noChangeArrowheads="1"/>
            </p:cNvSpPr>
            <p:nvPr/>
          </p:nvSpPr>
          <p:spPr bwMode="gray">
            <a:xfrm>
              <a:off x="768" y="1700"/>
              <a:ext cx="95" cy="2620"/>
            </a:xfrm>
            <a:prstGeom prst="rect">
              <a:avLst/>
            </a:prstGeom>
            <a:solidFill>
              <a:srgbClr val="FFFFFF">
                <a:alpha val="50195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1046" name="Rectangle 100"/>
            <p:cNvSpPr>
              <a:spLocks noChangeArrowheads="1"/>
            </p:cNvSpPr>
            <p:nvPr/>
          </p:nvSpPr>
          <p:spPr bwMode="gray">
            <a:xfrm>
              <a:off x="912" y="1700"/>
              <a:ext cx="261" cy="2620"/>
            </a:xfrm>
            <a:prstGeom prst="rect">
              <a:avLst/>
            </a:prstGeom>
            <a:solidFill>
              <a:srgbClr val="FFFFFF">
                <a:alpha val="50195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  <a:latin typeface="Arial" charset="0"/>
              </a:endParaRPr>
            </a:p>
          </p:txBody>
        </p:sp>
      </p:grpSp>
      <p:grpSp>
        <p:nvGrpSpPr>
          <p:cNvPr id="23" name="Group 71"/>
          <p:cNvGrpSpPr>
            <a:grpSpLocks/>
          </p:cNvGrpSpPr>
          <p:nvPr/>
        </p:nvGrpSpPr>
        <p:grpSpPr bwMode="auto">
          <a:xfrm rot="-5400000">
            <a:off x="246062" y="2103438"/>
            <a:ext cx="550863" cy="1042988"/>
            <a:chOff x="1060" y="0"/>
            <a:chExt cx="394" cy="4320"/>
          </a:xfrm>
        </p:grpSpPr>
        <p:sp>
          <p:nvSpPr>
            <p:cNvPr id="1043" name="Rectangle 72"/>
            <p:cNvSpPr>
              <a:spLocks noChangeArrowheads="1"/>
            </p:cNvSpPr>
            <p:nvPr/>
          </p:nvSpPr>
          <p:spPr bwMode="gray">
            <a:xfrm>
              <a:off x="1214" y="0"/>
              <a:ext cx="240" cy="4320"/>
            </a:xfrm>
            <a:prstGeom prst="rect">
              <a:avLst/>
            </a:prstGeom>
            <a:solidFill>
              <a:srgbClr val="FDD903">
                <a:alpha val="39999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1044" name="Rectangle 73"/>
            <p:cNvSpPr>
              <a:spLocks noChangeArrowheads="1"/>
            </p:cNvSpPr>
            <p:nvPr/>
          </p:nvSpPr>
          <p:spPr bwMode="gray">
            <a:xfrm>
              <a:off x="1060" y="0"/>
              <a:ext cx="93" cy="4320"/>
            </a:xfrm>
            <a:prstGeom prst="rect">
              <a:avLst/>
            </a:prstGeom>
            <a:solidFill>
              <a:srgbClr val="FDD903">
                <a:alpha val="39999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  <a:latin typeface="Arial" charset="0"/>
              </a:endParaRPr>
            </a:p>
          </p:txBody>
        </p:sp>
      </p:grpSp>
      <p:grpSp>
        <p:nvGrpSpPr>
          <p:cNvPr id="26" name="Group 104"/>
          <p:cNvGrpSpPr>
            <a:grpSpLocks/>
          </p:cNvGrpSpPr>
          <p:nvPr/>
        </p:nvGrpSpPr>
        <p:grpSpPr bwMode="auto">
          <a:xfrm rot="-5400000">
            <a:off x="246063" y="4368800"/>
            <a:ext cx="550862" cy="1042988"/>
            <a:chOff x="1060" y="0"/>
            <a:chExt cx="394" cy="4320"/>
          </a:xfrm>
        </p:grpSpPr>
        <p:sp>
          <p:nvSpPr>
            <p:cNvPr id="1041" name="Rectangle 105"/>
            <p:cNvSpPr>
              <a:spLocks noChangeArrowheads="1"/>
            </p:cNvSpPr>
            <p:nvPr/>
          </p:nvSpPr>
          <p:spPr bwMode="gray">
            <a:xfrm>
              <a:off x="1214" y="0"/>
              <a:ext cx="240" cy="4320"/>
            </a:xfrm>
            <a:prstGeom prst="rect">
              <a:avLst/>
            </a:prstGeom>
            <a:solidFill>
              <a:srgbClr val="FDD903">
                <a:alpha val="39999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1042" name="Rectangle 106"/>
            <p:cNvSpPr>
              <a:spLocks noChangeArrowheads="1"/>
            </p:cNvSpPr>
            <p:nvPr/>
          </p:nvSpPr>
          <p:spPr bwMode="gray">
            <a:xfrm>
              <a:off x="1060" y="0"/>
              <a:ext cx="93" cy="4320"/>
            </a:xfrm>
            <a:prstGeom prst="rect">
              <a:avLst/>
            </a:prstGeom>
            <a:solidFill>
              <a:srgbClr val="FDD903">
                <a:alpha val="39999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  <a:latin typeface="Arial" charset="0"/>
              </a:endParaRPr>
            </a:p>
          </p:txBody>
        </p:sp>
      </p:grpSp>
      <p:pic>
        <p:nvPicPr>
          <p:cNvPr id="2051" name="Picture 3" descr="C:\Documents and Settings\Admin\Рабочий стол\fruits020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6038" y="5732463"/>
            <a:ext cx="1385887" cy="1077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4025" y="395288"/>
            <a:ext cx="1008063" cy="885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88" y="395288"/>
            <a:ext cx="919162" cy="885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39" name="TextBox 6"/>
          <p:cNvSpPr txBox="1">
            <a:spLocks noChangeArrowheads="1"/>
          </p:cNvSpPr>
          <p:nvPr/>
        </p:nvSpPr>
        <p:spPr bwMode="auto">
          <a:xfrm>
            <a:off x="-11113" y="6583363"/>
            <a:ext cx="1552576" cy="29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defRPr/>
            </a:pPr>
            <a:r>
              <a:rPr lang="en-US" sz="1300" smtClean="0">
                <a:solidFill>
                  <a:srgbClr val="EBF1DE"/>
                </a:solidFill>
                <a:latin typeface="Agency FB" pitchFamily="34" charset="0"/>
              </a:rPr>
              <a:t>ProPowerPoint.ru</a:t>
            </a:r>
            <a:endParaRPr lang="ru-RU" sz="1300" smtClean="0">
              <a:solidFill>
                <a:srgbClr val="EBF1DE"/>
              </a:solidFill>
              <a:latin typeface="Ariston" pitchFamily="66" charset="0"/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1052513" y="-11113"/>
            <a:ext cx="71437" cy="685800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/>
              <a:t>    </a:t>
            </a:r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5" r:id="rId2"/>
    <p:sldLayoutId id="2147483657" r:id="rId3"/>
  </p:sldLayoutIdLst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Заголовок 1"/>
          <p:cNvSpPr>
            <a:spLocks noGrp="1"/>
          </p:cNvSpPr>
          <p:nvPr>
            <p:ph type="ctrTitle"/>
          </p:nvPr>
        </p:nvSpPr>
        <p:spPr>
          <a:xfrm>
            <a:off x="2123728" y="3306763"/>
            <a:ext cx="6945661" cy="2354485"/>
          </a:xfrm>
        </p:spPr>
        <p:txBody>
          <a:bodyPr/>
          <a:lstStyle/>
          <a:p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Организация   питания </a:t>
            </a:r>
            <a:br>
              <a:rPr lang="ru-RU" sz="4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в  МБОУ СОШ </a:t>
            </a:r>
            <a:r>
              <a:rPr lang="ru-RU" sz="4000" dirty="0" err="1" smtClean="0">
                <a:latin typeface="Times New Roman" pitchFamily="18" charset="0"/>
                <a:cs typeface="Times New Roman" pitchFamily="18" charset="0"/>
              </a:rPr>
              <a:t>с.Шарипово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ru-RU" sz="4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в 2020- 2021 учебном  году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691680" y="3284984"/>
            <a:ext cx="7056784" cy="2951981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ru-RU" dirty="0" smtClean="0"/>
          </a:p>
        </p:txBody>
      </p:sp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z="4000" b="1" dirty="0" smtClean="0"/>
          </a:p>
        </p:txBody>
      </p:sp>
      <p:sp>
        <p:nvSpPr>
          <p:cNvPr id="1024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  <a:buNone/>
            </a:pPr>
            <a:r>
              <a:rPr lang="ru-RU" sz="2800" dirty="0" smtClean="0"/>
              <a:t>     С 01 сентября 2020 г.  услуги в организации питания  оказывает оператор питания        </a:t>
            </a:r>
            <a:r>
              <a:rPr lang="ru-RU" sz="2800" b="1" dirty="0" smtClean="0"/>
              <a:t>ООО "ОБЩЕПИТ". </a:t>
            </a:r>
          </a:p>
          <a:p>
            <a:pPr>
              <a:lnSpc>
                <a:spcPct val="150000"/>
              </a:lnSpc>
              <a:buNone/>
            </a:pPr>
            <a:r>
              <a:rPr lang="ru-RU" sz="2800" dirty="0" smtClean="0"/>
              <a:t>    Оплата школьного питания переведена на безналичную систему через информационный портал БРСК.</a:t>
            </a:r>
          </a:p>
          <a:p>
            <a:pPr eaLnBrk="1" hangingPunct="1"/>
            <a:endParaRPr lang="ru-RU" sz="2800" dirty="0" smtClean="0"/>
          </a:p>
        </p:txBody>
      </p:sp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Заголовок 1"/>
          <p:cNvSpPr>
            <a:spLocks noGrp="1"/>
          </p:cNvSpPr>
          <p:nvPr>
            <p:ph type="title"/>
          </p:nvPr>
        </p:nvSpPr>
        <p:spPr>
          <a:xfrm>
            <a:off x="1403350" y="333375"/>
            <a:ext cx="6408738" cy="71289"/>
          </a:xfrm>
        </p:spPr>
        <p:txBody>
          <a:bodyPr/>
          <a:lstStyle/>
          <a:p>
            <a:pPr eaLnBrk="1" hangingPunct="1"/>
            <a:endParaRPr lang="ru-RU" sz="4000" b="1" dirty="0" smtClean="0"/>
          </a:p>
        </p:txBody>
      </p:sp>
      <p:sp>
        <p:nvSpPr>
          <p:cNvPr id="23555" name="Объект 2"/>
          <p:cNvSpPr>
            <a:spLocks noGrp="1"/>
          </p:cNvSpPr>
          <p:nvPr>
            <p:ph idx="1"/>
          </p:nvPr>
        </p:nvSpPr>
        <p:spPr>
          <a:xfrm>
            <a:off x="1043609" y="1628800"/>
            <a:ext cx="7776864" cy="4752528"/>
          </a:xfrm>
        </p:spPr>
        <p:txBody>
          <a:bodyPr/>
          <a:lstStyle/>
          <a:p>
            <a:pPr>
              <a:buNone/>
            </a:pPr>
            <a:r>
              <a:rPr lang="ru-RU" sz="2400" dirty="0" smtClean="0"/>
              <a:t>  В МБОУ СОШ </a:t>
            </a:r>
            <a:r>
              <a:rPr lang="ru-RU" sz="2400" dirty="0" err="1" smtClean="0"/>
              <a:t>с.Шарипово</a:t>
            </a:r>
            <a:r>
              <a:rPr lang="ru-RU" sz="2400" dirty="0" smtClean="0"/>
              <a:t> по состоянию на сегодняшний  день питанием охвачены следующие обучающиеся по категориям:</a:t>
            </a:r>
          </a:p>
          <a:p>
            <a:pPr lvl="0"/>
            <a:r>
              <a:rPr lang="ru-RU" sz="2400" dirty="0" smtClean="0"/>
              <a:t>за родительские взносы питаются </a:t>
            </a:r>
            <a:r>
              <a:rPr lang="ru-RU" sz="2400" b="1" dirty="0" smtClean="0"/>
              <a:t>42</a:t>
            </a:r>
            <a:r>
              <a:rPr lang="ru-RU" sz="2400" dirty="0" smtClean="0"/>
              <a:t> ребенка;</a:t>
            </a:r>
          </a:p>
          <a:p>
            <a:pPr lvl="0"/>
            <a:r>
              <a:rPr lang="ru-RU" sz="2400" dirty="0" smtClean="0"/>
              <a:t>обучающиеся из многодетных семей в количестве </a:t>
            </a:r>
            <a:r>
              <a:rPr lang="ru-RU" sz="2400" b="1" dirty="0" smtClean="0"/>
              <a:t>57 </a:t>
            </a:r>
            <a:r>
              <a:rPr lang="ru-RU" sz="2400" dirty="0" smtClean="0"/>
              <a:t>детей;</a:t>
            </a:r>
          </a:p>
          <a:p>
            <a:pPr lvl="0"/>
            <a:r>
              <a:rPr lang="ru-RU" sz="2400" dirty="0" smtClean="0"/>
              <a:t>дети с ограниченными возможностями здоровья в количестве 2</a:t>
            </a:r>
            <a:r>
              <a:rPr lang="ru-RU" sz="2400" b="1" dirty="0" smtClean="0"/>
              <a:t>6</a:t>
            </a:r>
            <a:r>
              <a:rPr lang="ru-RU" sz="2400" dirty="0" smtClean="0"/>
              <a:t>, в том числе </a:t>
            </a:r>
            <a:r>
              <a:rPr lang="ru-RU" sz="2400" b="1" dirty="0" smtClean="0"/>
              <a:t>2</a:t>
            </a:r>
            <a:r>
              <a:rPr lang="ru-RU" sz="2400" dirty="0" smtClean="0"/>
              <a:t> ребенка обучаются на дому, получают сухой паек.</a:t>
            </a:r>
          </a:p>
        </p:txBody>
      </p:sp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971600" y="1412776"/>
            <a:ext cx="7921575" cy="5256312"/>
          </a:xfrm>
        </p:spPr>
        <p:txBody>
          <a:bodyPr/>
          <a:lstStyle/>
          <a:p>
            <a:pPr>
              <a:buNone/>
            </a:pPr>
            <a:r>
              <a:rPr lang="ru-RU" sz="2400" dirty="0" smtClean="0"/>
              <a:t>       Питание для обучающихся 1-4 классов бесплатное из расчета </a:t>
            </a:r>
            <a:r>
              <a:rPr lang="ru-RU" sz="2400" b="1" dirty="0" smtClean="0"/>
              <a:t>57рублей 43 коп</a:t>
            </a:r>
            <a:r>
              <a:rPr lang="ru-RU" sz="2400" dirty="0" smtClean="0"/>
              <a:t>.</a:t>
            </a:r>
            <a:r>
              <a:rPr lang="ru-RU" sz="2400" b="1" dirty="0" smtClean="0"/>
              <a:t> </a:t>
            </a:r>
            <a:r>
              <a:rPr lang="ru-RU" sz="2400" dirty="0" smtClean="0"/>
              <a:t>в день, из средств федерального бюджета - </a:t>
            </a:r>
            <a:r>
              <a:rPr lang="ru-RU" sz="2400" b="1" dirty="0" smtClean="0"/>
              <a:t>50 рублей 54 коп</a:t>
            </a:r>
            <a:r>
              <a:rPr lang="ru-RU" sz="2400" dirty="0" smtClean="0"/>
              <a:t>.</a:t>
            </a:r>
            <a:r>
              <a:rPr lang="ru-RU" sz="2400" b="1" dirty="0" smtClean="0"/>
              <a:t> </a:t>
            </a:r>
            <a:r>
              <a:rPr lang="ru-RU" sz="2400" dirty="0" smtClean="0"/>
              <a:t>и средств бюджета Республики Башкортостан-6рублей 89 коп.</a:t>
            </a:r>
          </a:p>
          <a:p>
            <a:pPr>
              <a:buNone/>
            </a:pPr>
            <a:r>
              <a:rPr lang="ru-RU" sz="2400" dirty="0" smtClean="0"/>
              <a:t>        </a:t>
            </a:r>
          </a:p>
          <a:p>
            <a:pPr>
              <a:buNone/>
            </a:pPr>
            <a:r>
              <a:rPr lang="ru-RU" sz="2400" dirty="0" smtClean="0"/>
              <a:t>        Питание для обучающихся из многодетных (малообеспеченных) семей бесплатное из расчета </a:t>
            </a:r>
            <a:r>
              <a:rPr lang="ru-RU" sz="2400" b="1" dirty="0" smtClean="0"/>
              <a:t>57рублей 43 коп. </a:t>
            </a:r>
            <a:r>
              <a:rPr lang="ru-RU" sz="2400" dirty="0" smtClean="0"/>
              <a:t>в день.</a:t>
            </a:r>
          </a:p>
          <a:p>
            <a:pPr>
              <a:buNone/>
            </a:pPr>
            <a:r>
              <a:rPr lang="ru-RU" sz="2400" dirty="0" smtClean="0"/>
              <a:t>        </a:t>
            </a:r>
          </a:p>
          <a:p>
            <a:pPr>
              <a:buNone/>
            </a:pPr>
            <a:r>
              <a:rPr lang="ru-RU" sz="2400" dirty="0" smtClean="0"/>
              <a:t>        Питание для обучающихся с ограниченными возможностями здоровья, в том числе дети-инвалиды бесплатное из расчета</a:t>
            </a:r>
            <a:r>
              <a:rPr lang="ru-RU" sz="2400" b="1" dirty="0" smtClean="0"/>
              <a:t> 100 рублей </a:t>
            </a:r>
            <a:r>
              <a:rPr lang="ru-RU" sz="2400" dirty="0" smtClean="0"/>
              <a:t>в день.</a:t>
            </a:r>
          </a:p>
          <a:p>
            <a:endParaRPr lang="ru-RU" sz="2000" dirty="0"/>
          </a:p>
        </p:txBody>
      </p:sp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3350" y="333375"/>
            <a:ext cx="6408738" cy="503337"/>
          </a:xfrm>
        </p:spPr>
        <p:txBody>
          <a:bodyPr/>
          <a:lstStyle/>
          <a:p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43608" y="1600200"/>
            <a:ext cx="7849567" cy="5068888"/>
          </a:xfrm>
        </p:spPr>
        <p:txBody>
          <a:bodyPr/>
          <a:lstStyle/>
          <a:p>
            <a:pPr algn="ctr">
              <a:buNone/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Меню составлено в соответствии </a:t>
            </a:r>
          </a:p>
          <a:p>
            <a:pPr algn="ctr">
              <a:buNone/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с санитарно-эпидемиологическими требованиями к организации питания обучающихся </a:t>
            </a:r>
          </a:p>
          <a:p>
            <a:pPr algn="ctr">
              <a:buNone/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в общеобразовательных учреждениях.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94955902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Заголовок 1"/>
          <p:cNvSpPr>
            <a:spLocks noGrp="1"/>
          </p:cNvSpPr>
          <p:nvPr>
            <p:ph type="title"/>
          </p:nvPr>
        </p:nvSpPr>
        <p:spPr>
          <a:xfrm>
            <a:off x="1403350" y="188913"/>
            <a:ext cx="6408738" cy="287759"/>
          </a:xfrm>
        </p:spPr>
        <p:txBody>
          <a:bodyPr/>
          <a:lstStyle/>
          <a:p>
            <a:pPr eaLnBrk="1" hangingPunct="1"/>
            <a:r>
              <a:rPr lang="ru-RU" sz="2400" b="1" dirty="0" smtClean="0"/>
              <a:t/>
            </a:r>
            <a:br>
              <a:rPr lang="ru-RU" sz="2400" b="1" dirty="0" smtClean="0"/>
            </a:br>
            <a:endParaRPr lang="ru-RU" sz="2400" b="1" dirty="0" smtClean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sz="2400" dirty="0" smtClean="0"/>
              <a:t>Разработан график посещения столовой.</a:t>
            </a:r>
          </a:p>
          <a:p>
            <a:r>
              <a:rPr lang="ru-RU" sz="2400" dirty="0" smtClean="0"/>
              <a:t>После  1 урока  питаются  обучающиеся  1 – 2 классов и дети с ОВЗ  (56 </a:t>
            </a:r>
            <a:r>
              <a:rPr lang="ru-RU" sz="2400" dirty="0" err="1" smtClean="0"/>
              <a:t>обуч</a:t>
            </a:r>
            <a:r>
              <a:rPr lang="ru-RU" sz="2400" dirty="0" smtClean="0"/>
              <a:t>.). </a:t>
            </a:r>
          </a:p>
          <a:p>
            <a:pPr>
              <a:buNone/>
            </a:pPr>
            <a:r>
              <a:rPr lang="ru-RU" sz="2400" dirty="0" smtClean="0"/>
              <a:t>      Площадь столовой  позволяет.</a:t>
            </a:r>
          </a:p>
          <a:p>
            <a:r>
              <a:rPr lang="ru-RU" sz="2400" dirty="0" smtClean="0"/>
              <a:t>После  2 урока – обучающиеся  3-4 классов. (44 </a:t>
            </a:r>
            <a:r>
              <a:rPr lang="ru-RU" sz="2400" dirty="0" err="1" smtClean="0"/>
              <a:t>обуч</a:t>
            </a:r>
            <a:r>
              <a:rPr lang="ru-RU" sz="2400" dirty="0" smtClean="0"/>
              <a:t>.)</a:t>
            </a:r>
          </a:p>
          <a:p>
            <a:r>
              <a:rPr lang="ru-RU" sz="2400" dirty="0" smtClean="0"/>
              <a:t>После  3 урока – обучающиеся  5-6 классов. (44 </a:t>
            </a:r>
            <a:r>
              <a:rPr lang="ru-RU" sz="2400" dirty="0" err="1" smtClean="0"/>
              <a:t>обуч</a:t>
            </a:r>
            <a:r>
              <a:rPr lang="ru-RU" sz="2400" dirty="0" smtClean="0"/>
              <a:t>.)</a:t>
            </a:r>
          </a:p>
          <a:p>
            <a:r>
              <a:rPr lang="ru-RU" sz="2400" dirty="0" smtClean="0"/>
              <a:t>После  4 урока – обучающиеся  7-9 классов и дети ОВЗ. (51 </a:t>
            </a:r>
            <a:r>
              <a:rPr lang="ru-RU" sz="2400" dirty="0" err="1" smtClean="0"/>
              <a:t>обуч</a:t>
            </a:r>
            <a:r>
              <a:rPr lang="ru-RU" sz="2400" dirty="0" smtClean="0"/>
              <a:t>.)</a:t>
            </a:r>
            <a:endParaRPr lang="ru-RU" sz="2400" dirty="0"/>
          </a:p>
        </p:txBody>
      </p:sp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3350" y="333374"/>
            <a:ext cx="6408738" cy="1223417"/>
          </a:xfrm>
        </p:spPr>
        <p:txBody>
          <a:bodyPr/>
          <a:lstStyle/>
          <a:p>
            <a:r>
              <a:rPr lang="ru-RU" sz="2800" b="1" dirty="0" smtClean="0">
                <a:solidFill>
                  <a:srgbClr val="FF0000"/>
                </a:solidFill>
              </a:rPr>
              <a:t> </a:t>
            </a:r>
            <a:r>
              <a:rPr lang="ru-RU" sz="2800" b="1" dirty="0" smtClean="0"/>
              <a:t>Мониторинг питания  обучающихся</a:t>
            </a:r>
            <a:endParaRPr lang="ru-RU" sz="28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31913" y="1700808"/>
            <a:ext cx="7561262" cy="4968280"/>
          </a:xfrm>
        </p:spPr>
        <p:txBody>
          <a:bodyPr/>
          <a:lstStyle/>
          <a:p>
            <a:pPr marL="0" indent="0">
              <a:buNone/>
            </a:pPr>
            <a:r>
              <a:rPr lang="ru-RU" sz="2400" dirty="0" smtClean="0"/>
              <a:t> </a:t>
            </a:r>
            <a:endParaRPr lang="ru-RU" sz="2400" b="1" i="1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992141500"/>
              </p:ext>
            </p:extLst>
          </p:nvPr>
        </p:nvGraphicFramePr>
        <p:xfrm>
          <a:off x="2123728" y="1772816"/>
          <a:ext cx="4944550" cy="3294366"/>
        </p:xfrm>
        <a:graphic>
          <a:graphicData uri="http://schemas.openxmlformats.org/drawingml/2006/table">
            <a:tbl>
              <a:tblPr firstRow="1" bandRow="1">
                <a:tableStyleId>{16D9F66E-5EB9-4882-86FB-DCBF35E3C3E4}</a:tableStyleId>
              </a:tblPr>
              <a:tblGrid>
                <a:gridCol w="2472275"/>
                <a:gridCol w="2472275"/>
              </a:tblGrid>
              <a:tr h="1098122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Параллели классов</a:t>
                      </a:r>
                      <a:endParaRPr lang="ru-RU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Количество питающихся в %</a:t>
                      </a:r>
                      <a:endParaRPr lang="ru-RU" sz="2400" dirty="0"/>
                    </a:p>
                  </a:txBody>
                  <a:tcPr anchor="ctr"/>
                </a:tc>
              </a:tr>
              <a:tr h="1098122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chemeClr val="tx1"/>
                          </a:solidFill>
                        </a:rPr>
                        <a:t>1-4</a:t>
                      </a:r>
                      <a:endParaRPr lang="ru-RU" sz="2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99%</a:t>
                      </a:r>
                      <a:endParaRPr lang="ru-RU" sz="2400" dirty="0"/>
                    </a:p>
                  </a:txBody>
                  <a:tcPr anchor="ctr"/>
                </a:tc>
              </a:tr>
              <a:tr h="1098122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chemeClr val="tx1"/>
                          </a:solidFill>
                        </a:rPr>
                        <a:t>5-9</a:t>
                      </a:r>
                      <a:endParaRPr lang="ru-RU" sz="2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85.2%</a:t>
                      </a:r>
                      <a:endParaRPr lang="ru-RU" sz="2400" dirty="0"/>
                    </a:p>
                  </a:txBody>
                  <a:tcPr anchor="ctr"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697132499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dirty="0" smtClean="0">
                <a:solidFill>
                  <a:srgbClr val="FF0000"/>
                </a:solidFill>
              </a:rPr>
              <a:t>Вывод </a:t>
            </a:r>
          </a:p>
        </p:txBody>
      </p:sp>
      <p:sp>
        <p:nvSpPr>
          <p:cNvPr id="2560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ru-RU" b="1" i="1" dirty="0" smtClean="0"/>
              <a:t>Горячее </a:t>
            </a:r>
            <a:r>
              <a:rPr lang="ru-RU" b="1" i="1" dirty="0" smtClean="0"/>
              <a:t>питание детей во время пребывания в школе является одним из важных условий поддержания их здоровья и способности к эффективному обучению.</a:t>
            </a:r>
          </a:p>
        </p:txBody>
      </p:sp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691680" y="2348880"/>
            <a:ext cx="6480720" cy="830997"/>
          </a:xfrm>
          <a:prstGeom prst="rect">
            <a:avLst/>
          </a:prstGeom>
          <a:effectLst>
            <a:glow rad="101600">
              <a:schemeClr val="accent1">
                <a:satMod val="175000"/>
                <a:alpha val="40000"/>
              </a:schemeClr>
            </a:glow>
            <a:softEdge rad="635000"/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/>
            <a:r>
              <a:rPr lang="ru-RU" sz="4000" b="1" dirty="0" smtClean="0">
                <a:solidFill>
                  <a:srgbClr val="002060"/>
                </a:solidFill>
              </a:rPr>
              <a:t>  </a:t>
            </a:r>
            <a:r>
              <a:rPr lang="ru-RU" sz="4800" b="1" dirty="0" smtClean="0">
                <a:solidFill>
                  <a:srgbClr val="002060"/>
                </a:solidFill>
              </a:rPr>
              <a:t>Спасибо </a:t>
            </a:r>
            <a:r>
              <a:rPr lang="ru-RU" sz="4800" b="1" dirty="0">
                <a:solidFill>
                  <a:srgbClr val="002060"/>
                </a:solidFill>
              </a:rPr>
              <a:t>за внимание!</a:t>
            </a:r>
          </a:p>
        </p:txBody>
      </p:sp>
    </p:spTree>
    <p:extLst>
      <p:ext uri="{BB962C8B-B14F-4D97-AF65-F5344CB8AC3E}">
        <p14:creationId xmlns="" xmlns:p14="http://schemas.microsoft.com/office/powerpoint/2010/main" val="2008665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Сбалансированное питание школьников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Сбалансированное питание школьников</Template>
  <TotalTime>242</TotalTime>
  <Words>259</Words>
  <Application>Microsoft Office PowerPoint</Application>
  <PresentationFormat>Экран (4:3)</PresentationFormat>
  <Paragraphs>33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Сбалансированное питание школьников</vt:lpstr>
      <vt:lpstr>Организация   питания  в  МБОУ СОШ с.Шарипово  в 2020- 2021 учебном  году</vt:lpstr>
      <vt:lpstr>Слайд 2</vt:lpstr>
      <vt:lpstr>Слайд 3</vt:lpstr>
      <vt:lpstr>Слайд 4</vt:lpstr>
      <vt:lpstr>Слайд 5</vt:lpstr>
      <vt:lpstr> </vt:lpstr>
      <vt:lpstr> Мониторинг питания  обучающихся</vt:lpstr>
      <vt:lpstr>Вывод </vt:lpstr>
      <vt:lpstr>Слайд 9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Сбалансированное питание школьника</dc:title>
  <dc:creator>Админ</dc:creator>
  <dc:description>http://propowerpoint.ru - Бесплатные шаблоны для презентаций. Полезные советы и уроки PowerPoint .</dc:description>
  <cp:lastModifiedBy>User</cp:lastModifiedBy>
  <cp:revision>29</cp:revision>
  <dcterms:created xsi:type="dcterms:W3CDTF">2015-12-07T23:39:12Z</dcterms:created>
  <dcterms:modified xsi:type="dcterms:W3CDTF">2021-03-18T15:42:06Z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XTAG2">
    <vt:lpwstr>000800340b0000000000010243100207f9000400038000</vt:lpwstr>
  </property>
</Properties>
</file>